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5"/>
  </p:notesMasterIdLst>
  <p:handoutMasterIdLst>
    <p:handoutMasterId r:id="rId66"/>
  </p:handoutMasterIdLst>
  <p:sldIdLst>
    <p:sldId id="256" r:id="rId2"/>
    <p:sldId id="526" r:id="rId3"/>
    <p:sldId id="527" r:id="rId4"/>
    <p:sldId id="528" r:id="rId5"/>
    <p:sldId id="529" r:id="rId6"/>
    <p:sldId id="531" r:id="rId7"/>
    <p:sldId id="530" r:id="rId8"/>
    <p:sldId id="532" r:id="rId9"/>
    <p:sldId id="533" r:id="rId10"/>
    <p:sldId id="536" r:id="rId11"/>
    <p:sldId id="537" r:id="rId12"/>
    <p:sldId id="535" r:id="rId13"/>
    <p:sldId id="534" r:id="rId14"/>
    <p:sldId id="538" r:id="rId15"/>
    <p:sldId id="539" r:id="rId16"/>
    <p:sldId id="540" r:id="rId17"/>
    <p:sldId id="541" r:id="rId18"/>
    <p:sldId id="542" r:id="rId19"/>
    <p:sldId id="543" r:id="rId20"/>
    <p:sldId id="544" r:id="rId21"/>
    <p:sldId id="545" r:id="rId22"/>
    <p:sldId id="546" r:id="rId23"/>
    <p:sldId id="548" r:id="rId24"/>
    <p:sldId id="549" r:id="rId25"/>
    <p:sldId id="551" r:id="rId26"/>
    <p:sldId id="553" r:id="rId27"/>
    <p:sldId id="554" r:id="rId28"/>
    <p:sldId id="555" r:id="rId29"/>
    <p:sldId id="556" r:id="rId30"/>
    <p:sldId id="557" r:id="rId31"/>
    <p:sldId id="558" r:id="rId32"/>
    <p:sldId id="563" r:id="rId33"/>
    <p:sldId id="564" r:id="rId34"/>
    <p:sldId id="559" r:id="rId35"/>
    <p:sldId id="560" r:id="rId36"/>
    <p:sldId id="561" r:id="rId37"/>
    <p:sldId id="562" r:id="rId38"/>
    <p:sldId id="565" r:id="rId39"/>
    <p:sldId id="566" r:id="rId40"/>
    <p:sldId id="567" r:id="rId41"/>
    <p:sldId id="568" r:id="rId42"/>
    <p:sldId id="569" r:id="rId43"/>
    <p:sldId id="570" r:id="rId44"/>
    <p:sldId id="571" r:id="rId45"/>
    <p:sldId id="572" r:id="rId46"/>
    <p:sldId id="573" r:id="rId47"/>
    <p:sldId id="574" r:id="rId48"/>
    <p:sldId id="575" r:id="rId49"/>
    <p:sldId id="576" r:id="rId50"/>
    <p:sldId id="577" r:id="rId51"/>
    <p:sldId id="578" r:id="rId52"/>
    <p:sldId id="579" r:id="rId53"/>
    <p:sldId id="580" r:id="rId54"/>
    <p:sldId id="581" r:id="rId55"/>
    <p:sldId id="582" r:id="rId56"/>
    <p:sldId id="583" r:id="rId57"/>
    <p:sldId id="584" r:id="rId58"/>
    <p:sldId id="585" r:id="rId59"/>
    <p:sldId id="586" r:id="rId60"/>
    <p:sldId id="587" r:id="rId61"/>
    <p:sldId id="588" r:id="rId62"/>
    <p:sldId id="589" r:id="rId63"/>
    <p:sldId id="590" r:id="rId6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408499-7EEE-E340-80C9-A2B10EDC1E2E}">
          <p14:sldIdLst>
            <p14:sldId id="256"/>
            <p14:sldId id="526"/>
            <p14:sldId id="527"/>
            <p14:sldId id="528"/>
            <p14:sldId id="529"/>
            <p14:sldId id="531"/>
            <p14:sldId id="530"/>
            <p14:sldId id="532"/>
            <p14:sldId id="533"/>
            <p14:sldId id="536"/>
            <p14:sldId id="537"/>
            <p14:sldId id="535"/>
            <p14:sldId id="53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8"/>
            <p14:sldId id="549"/>
            <p14:sldId id="551"/>
            <p14:sldId id="553"/>
            <p14:sldId id="554"/>
            <p14:sldId id="555"/>
            <p14:sldId id="556"/>
            <p14:sldId id="557"/>
            <p14:sldId id="558"/>
            <p14:sldId id="563"/>
            <p14:sldId id="564"/>
            <p14:sldId id="559"/>
            <p14:sldId id="560"/>
            <p14:sldId id="561"/>
            <p14:sldId id="562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34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7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F9CE0-4B7F-D84A-A3D6-281B36EB9EA5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C3887-5806-A54B-BDF5-1892FF39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3CD9F90-8E89-3A4C-A02A-3D7DC752905A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953020-5160-D645-93C0-73F98171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8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7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31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4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43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6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1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92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2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2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62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86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7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07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17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47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75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23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6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98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6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6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24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240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725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845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2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263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6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274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49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0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9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68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912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069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740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887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092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803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154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425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5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988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96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301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96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929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498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584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13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971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0295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9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59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0731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5138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79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25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1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091327"/>
            <a:ext cx="8147304" cy="1624441"/>
          </a:xfrm>
        </p:spPr>
        <p:txBody>
          <a:bodyPr>
            <a:normAutofit/>
          </a:bodyPr>
          <a:lstStyle/>
          <a:p>
            <a:r>
              <a:rPr lang="en-US" dirty="0"/>
              <a:t>Programming Basics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2369127" y="3990110"/>
            <a:ext cx="4170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Intro to Chapter 3</a:t>
            </a:r>
          </a:p>
        </p:txBody>
      </p:sp>
    </p:spTree>
    <p:extLst>
      <p:ext uri="{BB962C8B-B14F-4D97-AF65-F5344CB8AC3E}">
        <p14:creationId xmlns:p14="http://schemas.microsoft.com/office/powerpoint/2010/main" val="21544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main(void) {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i;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char c;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double d;</a:t>
            </a:r>
          </a:p>
          <a:p>
            <a:pPr marL="0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("%d %d %d %d \n",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  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(i),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(c),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  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(d),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(float));</a:t>
            </a:r>
          </a:p>
          <a:p>
            <a:pPr marL="0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are the different data types?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814286"/>
            <a:ext cx="3472543" cy="1200329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could also use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%d</a:t>
            </a:r>
            <a:r>
              <a:rPr lang="en-US" dirty="0"/>
              <a:t> in the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statement and just </a:t>
            </a:r>
            <a:r>
              <a:rPr lang="en-US" dirty="0">
                <a:solidFill>
                  <a:srgbClr val="FF0000"/>
                </a:solidFill>
              </a:rPr>
              <a:t>“cast” </a:t>
            </a:r>
            <a:r>
              <a:rPr lang="en-US" dirty="0"/>
              <a:t>the value produced by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to be treated as an int.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900" y="5524500"/>
            <a:ext cx="3124200" cy="40011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4 1 8 4</a:t>
            </a:r>
          </a:p>
        </p:txBody>
      </p:sp>
    </p:spTree>
    <p:extLst>
      <p:ext uri="{BB962C8B-B14F-4D97-AF65-F5344CB8AC3E}">
        <p14:creationId xmlns:p14="http://schemas.microsoft.com/office/powerpoint/2010/main" val="230826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_Bool</a:t>
            </a:r>
            <a:r>
              <a:rPr lang="en-US" dirty="0"/>
              <a:t> can take on values 0 (false) and 1 (true)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main(void) {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i;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char c;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_Bool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boolVar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\n", 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(c),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boolVar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_Bool data type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5854700"/>
            <a:ext cx="2374900" cy="40011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4 1 1</a:t>
            </a:r>
          </a:p>
        </p:txBody>
      </p:sp>
    </p:spTree>
    <p:extLst>
      <p:ext uri="{BB962C8B-B14F-4D97-AF65-F5344CB8AC3E}">
        <p14:creationId xmlns:p14="http://schemas.microsoft.com/office/powerpoint/2010/main" val="2316958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</a:t>
            </a:r>
            <a:r>
              <a:rPr lang="en-US" dirty="0" err="1"/>
              <a:t>ints</a:t>
            </a:r>
            <a:r>
              <a:rPr lang="en-US" dirty="0"/>
              <a:t> stored?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020108"/>
              </p:ext>
            </p:extLst>
          </p:nvPr>
        </p:nvGraphicFramePr>
        <p:xfrm>
          <a:off x="457200" y="1866900"/>
          <a:ext cx="8011888" cy="642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25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9" y="2547257"/>
            <a:ext cx="80118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Generally, base 2  (ignoring the sign bit for now)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Think of bits as being numbered 31 ..0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bit has a place value of 2</a:t>
            </a:r>
            <a:r>
              <a:rPr lang="en-US" baseline="30000" dirty="0"/>
              <a:t>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together those values to get the </a:t>
            </a:r>
            <a:r>
              <a:rPr lang="en-US" dirty="0" err="1"/>
              <a:t>int</a:t>
            </a:r>
            <a:r>
              <a:rPr lang="en-US" dirty="0"/>
              <a:t> value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 above: 2</a:t>
            </a:r>
            <a:r>
              <a:rPr lang="en-US" baseline="30000" dirty="0"/>
              <a:t>0</a:t>
            </a:r>
            <a:r>
              <a:rPr lang="en-US" dirty="0"/>
              <a:t>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 above: 2</a:t>
            </a:r>
            <a:r>
              <a:rPr lang="en-US" baseline="30000" dirty="0"/>
              <a:t>2</a:t>
            </a:r>
            <a:r>
              <a:rPr lang="en-US" dirty="0"/>
              <a:t> = 4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 above: 2</a:t>
            </a:r>
            <a:r>
              <a:rPr lang="en-US" baseline="30000" dirty="0"/>
              <a:t>0</a:t>
            </a:r>
            <a:r>
              <a:rPr lang="en-US" dirty="0"/>
              <a:t> = 1, 2</a:t>
            </a:r>
            <a:r>
              <a:rPr lang="en-US" baseline="30000" dirty="0"/>
              <a:t>2</a:t>
            </a:r>
            <a:r>
              <a:rPr lang="en-US" dirty="0"/>
              <a:t> = 4, 2</a:t>
            </a:r>
            <a:r>
              <a:rPr lang="en-US" baseline="30000" dirty="0"/>
              <a:t>4</a:t>
            </a:r>
            <a:r>
              <a:rPr lang="en-US" dirty="0"/>
              <a:t> = 16; Total =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732493"/>
              </p:ext>
            </p:extLst>
          </p:nvPr>
        </p:nvGraphicFramePr>
        <p:xfrm>
          <a:off x="457200" y="4097745"/>
          <a:ext cx="8011888" cy="642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25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847175"/>
              </p:ext>
            </p:extLst>
          </p:nvPr>
        </p:nvGraphicFramePr>
        <p:xfrm>
          <a:off x="457198" y="5245099"/>
          <a:ext cx="801189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00010101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07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floats 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Essentially as “scientific notation in binary”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m * b</a:t>
            </a:r>
            <a:r>
              <a:rPr lang="en-US" baseline="30000" dirty="0"/>
              <a:t>e</a:t>
            </a:r>
          </a:p>
          <a:p>
            <a:pPr marL="274320" lvl="1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where </a:t>
            </a:r>
          </a:p>
          <a:p>
            <a:pPr marL="274320" lvl="1" indent="0">
              <a:buNone/>
            </a:pPr>
            <a:r>
              <a:rPr lang="en-US" dirty="0"/>
              <a:t>m is the mantissa (fractional part between 1 and b, signed)</a:t>
            </a:r>
          </a:p>
          <a:p>
            <a:pPr marL="274320" lvl="1" indent="0">
              <a:buNone/>
            </a:pPr>
            <a:r>
              <a:rPr lang="en-US" dirty="0"/>
              <a:t>b is the base (base 2)</a:t>
            </a:r>
          </a:p>
          <a:p>
            <a:pPr marL="274320" lvl="1" indent="0">
              <a:buNone/>
            </a:pPr>
            <a:r>
              <a:rPr lang="en-US" dirty="0"/>
              <a:t>e is the exponent</a:t>
            </a:r>
          </a:p>
          <a:p>
            <a:pPr marL="274320" lvl="1" indent="0">
              <a:buNone/>
            </a:pPr>
            <a:r>
              <a:rPr lang="en-US" dirty="0"/>
              <a:t>… value of number is:   m * 2</a:t>
            </a:r>
            <a:r>
              <a:rPr lang="en-US" baseline="30000" dirty="0"/>
              <a:t>e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baseline="30000" dirty="0"/>
          </a:p>
          <a:p>
            <a:pPr marL="274320" lvl="1" indent="0">
              <a:buNone/>
            </a:pPr>
            <a:r>
              <a:rPr lang="en-US" dirty="0"/>
              <a:t>S = Sign bit</a:t>
            </a:r>
          </a:p>
          <a:p>
            <a:pPr marL="274320" lvl="1" indent="0">
              <a:buNone/>
            </a:pPr>
            <a:r>
              <a:rPr lang="en-US" dirty="0"/>
              <a:t>E = 8 bits for exponent</a:t>
            </a:r>
          </a:p>
          <a:p>
            <a:pPr marL="274320" lvl="1" indent="0">
              <a:buNone/>
            </a:pPr>
            <a:r>
              <a:rPr lang="en-US" dirty="0"/>
              <a:t>M = 23 bits for mantissa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Good reference: http://www.cs.yale.edu/homes/aspnes/pinewiki/C(2f)FloatingPoint.html</a:t>
            </a:r>
          </a:p>
          <a:p>
            <a:pPr marL="274320" lvl="1" indent="0">
              <a:buNone/>
            </a:pP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67987"/>
              </p:ext>
            </p:extLst>
          </p:nvPr>
        </p:nvGraphicFramePr>
        <p:xfrm>
          <a:off x="827312" y="4107537"/>
          <a:ext cx="6955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SEEEEEEE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EMMMMMMM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MMMMMMMM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MMMMMMMM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19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417"/>
            <a:ext cx="8229600" cy="727365"/>
          </a:xfrm>
        </p:spPr>
        <p:txBody>
          <a:bodyPr/>
          <a:lstStyle/>
          <a:p>
            <a:r>
              <a:rPr lang="en-US" dirty="0"/>
              <a:t>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782"/>
            <a:ext cx="8229600" cy="47936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4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//  working with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and arithmetic operators</a:t>
            </a:r>
          </a:p>
          <a:p>
            <a:pPr marL="0" indent="0">
              <a:buNone/>
            </a:pPr>
            <a:endParaRPr lang="en-US" sz="23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endParaRPr lang="en-US" sz="23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main(void) {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x = 10, y = 2;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sum = 0, product = 0, diff = 0, quotient = 0;</a:t>
            </a:r>
          </a:p>
          <a:p>
            <a:pPr marL="0" indent="0">
              <a:buNone/>
            </a:pPr>
            <a:endParaRPr lang="en-US" sz="23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sum = x + y;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quotient = x / y;   </a:t>
            </a:r>
            <a:r>
              <a:rPr lang="en-US" altLang="en-US" sz="4000" dirty="0"/>
              <a:t>// what would happen if y was 3 instead of 2?</a:t>
            </a:r>
          </a:p>
          <a:p>
            <a:pPr marL="0" indent="0">
              <a:buNone/>
            </a:pPr>
            <a:endParaRPr lang="en-US" sz="4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diff = x - y;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product = x * y;</a:t>
            </a:r>
          </a:p>
          <a:p>
            <a:pPr marL="0" indent="0">
              <a:buNone/>
            </a:pPr>
            <a:endParaRPr lang="en-US" sz="23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("sum is %d \n", sum);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("product is %d, diff is %d,", product, diff);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(" and quotient is %d \n", quotient);</a:t>
            </a:r>
          </a:p>
          <a:p>
            <a:pPr marL="0" indent="0">
              <a:buNone/>
            </a:pPr>
            <a:endParaRPr lang="en-US" sz="23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   return 0;</a:t>
            </a:r>
          </a:p>
          <a:p>
            <a:pPr marL="0" indent="0">
              <a:buNone/>
            </a:pPr>
            <a:r>
              <a:rPr lang="en-US" sz="4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89209"/>
            <a:ext cx="6483927" cy="584775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sum is 12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product is 20, diff is 8 and quotient is 5 </a:t>
            </a:r>
          </a:p>
        </p:txBody>
      </p:sp>
    </p:spTree>
    <p:extLst>
      <p:ext uri="{BB962C8B-B14F-4D97-AF65-F5344CB8AC3E}">
        <p14:creationId xmlns:p14="http://schemas.microsoft.com/office/powerpoint/2010/main" val="376056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418"/>
            <a:ext cx="8229600" cy="782782"/>
          </a:xfrm>
        </p:spPr>
        <p:txBody>
          <a:bodyPr/>
          <a:lstStyle/>
          <a:p>
            <a:r>
              <a:rPr lang="en-US" dirty="0"/>
              <a:t>More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551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#include &lt;stdio.h&gt;</a:t>
            </a:r>
          </a:p>
          <a:p>
            <a:pPr marL="0" indent="0">
              <a:buNone/>
            </a:pP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= 4,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= 7;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r1, r2, r3, r4, r5;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r1 =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;   	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r2 =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-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;		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r3 =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/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;		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r4 =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("%d %d %d %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", r1, r2, r3, r4);</a:t>
            </a:r>
          </a:p>
          <a:p>
            <a:pPr marL="0" indent="0">
              <a:buNone/>
            </a:pPr>
            <a:endParaRPr lang="pt-B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r3++;	   // post-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increment</a:t>
            </a:r>
            <a:endParaRPr lang="pt-B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r4--;	   // post-decrement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r5 = r4 % r1;  // modulus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("%d %d %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", r3, r4, r5);</a:t>
            </a:r>
          </a:p>
          <a:p>
            <a:pPr marL="0" indent="0">
              <a:buNone/>
            </a:pPr>
            <a:endParaRPr lang="pt-B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7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pPr marL="0" indent="0">
              <a:buNone/>
            </a:pPr>
            <a:r>
              <a:rPr lang="pt-BR" sz="17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75352"/>
            <a:ext cx="2757055" cy="584775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11 -3 0 28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1 27 5</a:t>
            </a:r>
          </a:p>
        </p:txBody>
      </p:sp>
    </p:spTree>
    <p:extLst>
      <p:ext uri="{BB962C8B-B14F-4D97-AF65-F5344CB8AC3E}">
        <p14:creationId xmlns:p14="http://schemas.microsoft.com/office/powerpoint/2010/main" val="214019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485"/>
            <a:ext cx="8229600" cy="37276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main(void) {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x = 4, y = 7;</a:t>
            </a:r>
          </a:p>
          <a:p>
            <a:pPr marL="0" indent="0">
              <a:buNone/>
            </a:pPr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x, y);	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x++, y++); 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x, y);	    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++x, ++y);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x, y);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x += 2;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y -= 2;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("x is %d, y is %d \n", x, y);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  return 0;</a:t>
            </a: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976"/>
            <a:ext cx="8229600" cy="713509"/>
          </a:xfrm>
        </p:spPr>
        <p:txBody>
          <a:bodyPr/>
          <a:lstStyle/>
          <a:p>
            <a:r>
              <a:rPr lang="en-US" dirty="0"/>
              <a:t>More with ++, --, += and -=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975" y="5126917"/>
            <a:ext cx="2543297" cy="156966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4, y is 7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4, y is 7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5, y is 8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6, y is 9 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6, y is 9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x is 8, y is 7 </a:t>
            </a:r>
          </a:p>
        </p:txBody>
      </p:sp>
    </p:spTree>
    <p:extLst>
      <p:ext uri="{BB962C8B-B14F-4D97-AF65-F5344CB8AC3E}">
        <p14:creationId xmlns:p14="http://schemas.microsoft.com/office/powerpoint/2010/main" val="90401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 &amp;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2, b = 8, c = -3, result;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6 + b /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a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(b + c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((a + b) + 3 * 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*= b +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281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 &amp;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2, b = 8, c = -3, result;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6 + b /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a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(b + c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((a + b) + 3 * 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*= b +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344838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3946637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 &amp;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2, b = 8, c = -3, result;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6 + b /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a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(b + c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((a + b) + 3 * 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*= b +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344838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835753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61494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x,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char    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f,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double  d;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x = 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y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= 'b';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 = -3.4;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e = 54.123456789;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d = 54.123456789;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("x and y are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ints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: %d %d\n", x,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("a is a character: %c \n", 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("f and e are floats %f %f\n", f,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("d is a double %lf\n\n", d);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("e to 4 decimal places is %.4f\n",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(”d to 4 decimal places is %.4lf\n",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("f and e to 9 decimal places are %.9f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     "and %.9f\n", f,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("d to 9 decimal places is %.9lf \n", d);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3803" y="3774312"/>
            <a:ext cx="350588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Why </a:t>
            </a:r>
            <a:r>
              <a:rPr lang="en-US" dirty="0"/>
              <a:t>are outputs </a:t>
            </a:r>
            <a:r>
              <a:rPr lang="en-US"/>
              <a:t>of e and d </a:t>
            </a:r>
            <a:r>
              <a:rPr lang="en-US" dirty="0"/>
              <a:t>different?  </a:t>
            </a:r>
          </a:p>
          <a:p>
            <a:pPr marL="285750" indent="-285750">
              <a:buFontTx/>
              <a:buChar char="-"/>
            </a:pPr>
            <a:r>
              <a:rPr lang="en-US" dirty="0"/>
              <a:t>e doesn’t have enough bits to fully represent the value</a:t>
            </a:r>
          </a:p>
          <a:p>
            <a:pPr marL="285750" indent="-285750">
              <a:buFontTx/>
              <a:buChar char="-"/>
            </a:pPr>
            <a:r>
              <a:rPr lang="en-US" dirty="0"/>
              <a:t>d has enough bits, and rounds when displayed in shorter 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7373" y="1354238"/>
            <a:ext cx="6202790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x and y are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ints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: 4 7</a:t>
            </a: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a is a character: b </a:t>
            </a: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f and e are floats -3.400000 </a:t>
            </a:r>
            <a:r>
              <a:rPr lang="en-US" sz="13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54.123455</a:t>
            </a: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d is a double </a:t>
            </a:r>
            <a:r>
              <a:rPr lang="en-US" sz="13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54.123457</a:t>
            </a:r>
          </a:p>
          <a:p>
            <a:endParaRPr lang="en-US" sz="13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e to 4 decimal places is 54.1235</a:t>
            </a: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d to 4 decimal places is 54.1235</a:t>
            </a:r>
            <a:endParaRPr lang="en-US" sz="13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13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f and e to 9 decimal places are -3.400000095 and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54.123455048</a:t>
            </a:r>
          </a:p>
          <a:p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d to 9 decimal places is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54.123456789 </a:t>
            </a:r>
          </a:p>
        </p:txBody>
      </p:sp>
    </p:spTree>
    <p:extLst>
      <p:ext uri="{BB962C8B-B14F-4D97-AF65-F5344CB8AC3E}">
        <p14:creationId xmlns:p14="http://schemas.microsoft.com/office/powerpoint/2010/main" val="890564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 &amp;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2, b = 8, c = -3, result;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6 + b /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a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(b + c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((a + b) + 3 * 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*= b +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344838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835753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350342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51932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 &amp;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2, b = 8, c = -3, result;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6 + b /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a </a:t>
            </a:r>
            <a:r>
              <a:rPr lang="mr-IN" sz="12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(b + c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((a + b) + 3 * 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a *= b +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344838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835753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350342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864931"/>
            <a:ext cx="691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18949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4733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9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283126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946426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61584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946426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3501" y="353500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94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946426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3501" y="353500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3501" y="4027763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54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946426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3501" y="353500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3501" y="4027763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520518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12.50</a:t>
            </a:r>
          </a:p>
        </p:txBody>
      </p:sp>
    </p:spTree>
    <p:extLst>
      <p:ext uri="{BB962C8B-B14F-4D97-AF65-F5344CB8AC3E}">
        <p14:creationId xmlns:p14="http://schemas.microsoft.com/office/powerpoint/2010/main" val="1497294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 and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a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float   b = 2.0;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25 / a);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(float)25 / 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(float)a);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(“%.2f\n”,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(“%.4f\n”, 25 / 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946426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4483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3501" y="3535008"/>
            <a:ext cx="15185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3501" y="4027763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12.500000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520518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12.50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3501" y="5101013"/>
            <a:ext cx="15185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12.5000</a:t>
            </a:r>
          </a:p>
        </p:txBody>
      </p:sp>
    </p:spTree>
    <p:extLst>
      <p:ext uri="{BB962C8B-B14F-4D97-AF65-F5344CB8AC3E}">
        <p14:creationId xmlns:p14="http://schemas.microsoft.com/office/powerpoint/2010/main" val="927662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and Decrement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n = 2,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* (n++);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n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* (++n);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229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view of memory associated 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5285" y="2209800"/>
            <a:ext cx="1785257" cy="109945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" name="Rectangle 4"/>
          <p:cNvSpPr/>
          <p:nvPr/>
        </p:nvSpPr>
        <p:spPr>
          <a:xfrm>
            <a:off x="925284" y="4038600"/>
            <a:ext cx="1785257" cy="109945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8086" y="2362200"/>
            <a:ext cx="31350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/>
              <a:t> are two “chunks” of memory, labeled with the names of the variables.</a:t>
            </a:r>
          </a:p>
          <a:p>
            <a:endParaRPr lang="en-US" dirty="0"/>
          </a:p>
          <a:p>
            <a:r>
              <a:rPr lang="en-US" dirty="0"/>
              <a:t>When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/>
              <a:t> are declared, we are giving symbolic names to two memory locations, each of which can hold integer values.</a:t>
            </a:r>
          </a:p>
        </p:txBody>
      </p:sp>
    </p:spTree>
    <p:extLst>
      <p:ext uri="{BB962C8B-B14F-4D97-AF65-F5344CB8AC3E}">
        <p14:creationId xmlns:p14="http://schemas.microsoft.com/office/powerpoint/2010/main" val="3116947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and Decrement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n = 2,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* (n++);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n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</a:t>
            </a:r>
            <a:r>
              <a:rPr lang="en-US" sz="1200">
                <a:latin typeface="Courier New" charset="0"/>
                <a:ea typeface="Courier New" charset="0"/>
                <a:cs typeface="Courier New" charset="0"/>
              </a:rPr>
              <a:t>* (++n); 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00500" y="2214210"/>
            <a:ext cx="5715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498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and Decrement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4238"/>
            <a:ext cx="4855581" cy="53127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main()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  n = 2,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* (n++);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n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result = 2 </a:t>
            </a:r>
            <a:r>
              <a:rPr lang="en-US" sz="1200">
                <a:latin typeface="Courier New" charset="0"/>
                <a:ea typeface="Courier New" charset="0"/>
                <a:cs typeface="Courier New" charset="0"/>
              </a:rPr>
              <a:t>* (++n); </a:t>
            </a: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result);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(“%d\n”, n);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   return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00500" y="2214210"/>
            <a:ext cx="5715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0500" y="3227585"/>
            <a:ext cx="5715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6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5423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stdin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>
                <a:ea typeface="Courier New" charset="0"/>
                <a:cs typeface="Courier New" charset="0"/>
              </a:rPr>
              <a:t>&amp;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stderr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0114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The C-run time system automatically opens up 3 files (that are defined in 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) when a program is run:</a:t>
            </a:r>
          </a:p>
          <a:p>
            <a:pPr lvl="1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stdin</a:t>
            </a:r>
            <a:r>
              <a:rPr lang="en-US" sz="1800" dirty="0">
                <a:latin typeface="+mj-lt"/>
                <a:ea typeface="Courier New" charset="0"/>
                <a:cs typeface="Courier New" charset="0"/>
              </a:rPr>
              <a:t>  (input from keyboard)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1800" dirty="0">
                <a:latin typeface="+mj-lt"/>
                <a:ea typeface="Courier New" charset="0"/>
                <a:cs typeface="Courier New" charset="0"/>
              </a:rPr>
              <a:t> (output to screen)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stderr</a:t>
            </a:r>
            <a:r>
              <a:rPr lang="en-US" sz="1800" dirty="0">
                <a:latin typeface="+mj-lt"/>
                <a:ea typeface="Courier New" charset="0"/>
                <a:cs typeface="Courier New" charset="0"/>
              </a:rPr>
              <a:t>  (error messages always sent to the screen)</a:t>
            </a:r>
          </a:p>
          <a:p>
            <a:pPr marL="274320" lvl="1" indent="0">
              <a:buNone/>
            </a:pPr>
            <a:endParaRPr lang="en-US" sz="1800" dirty="0">
              <a:ea typeface="Courier New" charset="0"/>
              <a:cs typeface="Courier New" charset="0"/>
            </a:endParaRPr>
          </a:p>
          <a:p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200" dirty="0">
                <a:ea typeface="Courier New" charset="0"/>
                <a:cs typeface="Courier New" charset="0"/>
              </a:rPr>
              <a:t> automatically gets input from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stdin</a:t>
            </a:r>
            <a:endParaRPr 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200" dirty="0">
                <a:ea typeface="Courier New" charset="0"/>
                <a:cs typeface="Courier New" charset="0"/>
              </a:rPr>
              <a:t> automatically sends output to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endParaRPr 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+mj-lt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9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80014"/>
          </a:xfrm>
        </p:spPr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sends output to standard output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dirty="0"/>
              <a:t>)</a:t>
            </a:r>
          </a:p>
          <a:p>
            <a:pPr lvl="1"/>
            <a:r>
              <a:rPr lang="en-US" sz="1800" dirty="0"/>
              <a:t>1 argument:  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(“Hello World!\n”);</a:t>
            </a:r>
          </a:p>
          <a:p>
            <a:pPr lvl="1"/>
            <a:r>
              <a:rPr lang="en-US" sz="1800" dirty="0"/>
              <a:t>2 arguments: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(“sum of 50 and 25 is %d\n”, sum);</a:t>
            </a:r>
          </a:p>
          <a:p>
            <a:pPr lvl="1"/>
            <a:r>
              <a:rPr lang="en-US" sz="1800" dirty="0"/>
              <a:t>4 arguments: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(“sum of %d + %d is %d\n”, a, b, sum);</a:t>
            </a:r>
          </a:p>
          <a:p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2000" dirty="0"/>
              <a:t>returns the number of characters printed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a = 55, b = 30, c,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printCount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c = a + b;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printCount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(“%d + %d + %d\n”, a, b, c);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(“%d\n”,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printCount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);  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6671" y="5306786"/>
            <a:ext cx="3967843" cy="646331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55 + 30 = 85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59230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8001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has an additional argument as its first argument, and sends output to the file specified by the 1</a:t>
            </a:r>
            <a:r>
              <a:rPr lang="en-US" baseline="30000" dirty="0"/>
              <a:t>st</a:t>
            </a:r>
            <a:r>
              <a:rPr lang="en-US" dirty="0"/>
              <a:t> argument</a:t>
            </a:r>
          </a:p>
          <a:p>
            <a:pPr lvl="1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“Hello World!\n”);</a:t>
            </a:r>
          </a:p>
          <a:p>
            <a:pPr lvl="1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“sum of 50 and 25 is %d\n”, sum);</a:t>
            </a: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7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92386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captures input from standard input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stdin</a:t>
            </a:r>
            <a:r>
              <a:rPr lang="en-US" dirty="0"/>
              <a:t>) and stores it in the variable specified in the argument(s) after the comma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input;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(“Enter an integer:  “);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(”%d”, &amp;input);</a:t>
            </a:r>
          </a:p>
          <a:p>
            <a:r>
              <a:rPr lang="en-US" sz="2200" dirty="0">
                <a:ea typeface="Courier New" charset="0"/>
                <a:cs typeface="Courier New" charset="0"/>
              </a:rPr>
              <a:t>Also uses format strings (or format specifiers) like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2200" dirty="0">
                <a:ea typeface="Courier New" charset="0"/>
                <a:cs typeface="Courier New" charset="0"/>
              </a:rPr>
              <a:t>The ‘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200" dirty="0">
                <a:ea typeface="Courier New" charset="0"/>
                <a:cs typeface="Courier New" charset="0"/>
              </a:rPr>
              <a:t>’ character is the “ </a:t>
            </a:r>
            <a:r>
              <a:rPr lang="en-US" sz="2200" b="1" i="1" dirty="0">
                <a:ea typeface="Courier New" charset="0"/>
                <a:cs typeface="Courier New" charset="0"/>
              </a:rPr>
              <a:t>address of</a:t>
            </a:r>
            <a:r>
              <a:rPr lang="en-US" sz="2200" dirty="0">
                <a:ea typeface="Courier New" charset="0"/>
                <a:cs typeface="Courier New" charset="0"/>
              </a:rPr>
              <a:t> “operator.  The above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2200" dirty="0">
                <a:ea typeface="Courier New" charset="0"/>
                <a:cs typeface="Courier New" charset="0"/>
              </a:rPr>
              <a:t>statement is saying “ </a:t>
            </a:r>
            <a:r>
              <a:rPr lang="en-US" sz="2200" i="1" dirty="0">
                <a:ea typeface="Courier New" charset="0"/>
                <a:cs typeface="Courier New" charset="0"/>
              </a:rPr>
              <a:t>scan the integer value entered by the user and store it in the memory location of (or address of) the variable called input</a:t>
            </a:r>
            <a:r>
              <a:rPr lang="en-US" sz="2200" dirty="0">
                <a:ea typeface="Courier New" charset="0"/>
                <a:cs typeface="Courier New" charset="0"/>
              </a:rPr>
              <a:t> “.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58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6774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returns the number of items read in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age, count;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float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(“Enter your age (as an integer) followed by “);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(“\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nyour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(as a floating-point value):  \n“);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count =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(”%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d%f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”, &amp;age, &amp;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(“You entered %d items:  age %d,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%.2f \n”,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count, age,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7685" y="5192486"/>
            <a:ext cx="6526146" cy="92333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Enter your age (as an integer) followed by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your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(as a floating-point value): 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26 3.4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You entered 2 items:  age 26,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gpa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3.40 </a:t>
            </a:r>
          </a:p>
        </p:txBody>
      </p:sp>
    </p:spTree>
    <p:extLst>
      <p:ext uri="{BB962C8B-B14F-4D97-AF65-F5344CB8AC3E}">
        <p14:creationId xmlns:p14="http://schemas.microsoft.com/office/powerpoint/2010/main" val="3852557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9837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similar to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but with an additional 1</a:t>
            </a:r>
            <a:r>
              <a:rPr lang="en-US" baseline="30000" dirty="0"/>
              <a:t>st</a:t>
            </a:r>
            <a:r>
              <a:rPr lang="en-US" dirty="0"/>
              <a:t> argument; captures input read in from the file specified by the the 1</a:t>
            </a:r>
            <a:r>
              <a:rPr lang="en-US" baseline="30000" dirty="0"/>
              <a:t>st</a:t>
            </a:r>
            <a:r>
              <a:rPr lang="en-US" dirty="0"/>
              <a:t> argument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age;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(“Enter your age (as an integer: “);</a:t>
            </a: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fscanf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stdin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”%d”, &amp;age);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51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stderr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098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When specifying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stderr</a:t>
            </a:r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 in a 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 statement, error messages will be sent to the screen even when redirecting other output to a file.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("1.  This print statement will show up ” 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 “on the screen unless a redirect is used.\n");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"2.  Same with this one.\n");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fprintf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stderr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"3.  This one will always go “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 “to the screen even with a redirect.\n");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Can be </a:t>
            </a:r>
            <a:r>
              <a:rPr lang="en-US" sz="2200" b="1" dirty="0">
                <a:latin typeface="+mj-lt"/>
                <a:ea typeface="Courier New" charset="0"/>
                <a:cs typeface="Courier New" charset="0"/>
              </a:rPr>
              <a:t>very useful </a:t>
            </a:r>
            <a:r>
              <a:rPr lang="en-US" sz="2200" dirty="0">
                <a:latin typeface="+mj-lt"/>
                <a:ea typeface="Courier New" charset="0"/>
                <a:cs typeface="Courier New" charset="0"/>
              </a:rPr>
              <a:t>for displaying error messages to users or for debugging purposes, or just whenever you want to have certain output not be written to a file.</a:t>
            </a:r>
          </a:p>
          <a:p>
            <a:pPr lvl="1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25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091327"/>
            <a:ext cx="7665938" cy="162444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Numbering systems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4021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detailed view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100</a:t>
            </a:r>
          </a:p>
          <a:p>
            <a:pPr marL="0" indent="0">
              <a:buNone/>
            </a:pPr>
            <a:r>
              <a:rPr lang="en-US" dirty="0"/>
              <a:t>104</a:t>
            </a:r>
          </a:p>
          <a:p>
            <a:pPr marL="0" indent="0">
              <a:buNone/>
            </a:pPr>
            <a:r>
              <a:rPr lang="en-US" dirty="0"/>
              <a:t>108</a:t>
            </a:r>
          </a:p>
          <a:p>
            <a:pPr marL="0" indent="0">
              <a:buNone/>
            </a:pPr>
            <a:r>
              <a:rPr lang="en-US" dirty="0"/>
              <a:t>112</a:t>
            </a:r>
          </a:p>
          <a:p>
            <a:pPr marL="0" indent="0">
              <a:buNone/>
            </a:pPr>
            <a:r>
              <a:rPr lang="en-US" dirty="0"/>
              <a:t>116</a:t>
            </a:r>
          </a:p>
          <a:p>
            <a:pPr marL="0" indent="0">
              <a:buNone/>
            </a:pPr>
            <a:r>
              <a:rPr lang="en-US" dirty="0"/>
              <a:t>120</a:t>
            </a:r>
          </a:p>
          <a:p>
            <a:pPr marL="0" indent="0">
              <a:buNone/>
            </a:pPr>
            <a:r>
              <a:rPr lang="en-US" dirty="0"/>
              <a:t>124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1715" y="1398814"/>
            <a:ext cx="3265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Memory is serial, composed of four-byte words.  The system keeps track of the type and address associated with each variable. You can think of it like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25507"/>
              </p:ext>
            </p:extLst>
          </p:nvPr>
        </p:nvGraphicFramePr>
        <p:xfrm>
          <a:off x="1186543" y="2492831"/>
          <a:ext cx="4103914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31299"/>
              </p:ext>
            </p:extLst>
          </p:nvPr>
        </p:nvGraphicFramePr>
        <p:xfrm>
          <a:off x="5823857" y="3232277"/>
          <a:ext cx="286294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1715" y="4526115"/>
            <a:ext cx="31350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system knows the size of each type of data and so doesn’t need to keep track of where the bits associated with x end, only where they begin.</a:t>
            </a:r>
          </a:p>
        </p:txBody>
      </p:sp>
    </p:spTree>
    <p:extLst>
      <p:ext uri="{BB962C8B-B14F-4D97-AF65-F5344CB8AC3E}">
        <p14:creationId xmlns:p14="http://schemas.microsoft.com/office/powerpoint/2010/main" val="2965718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and 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354238"/>
            <a:ext cx="7772400" cy="43934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As you know, decimal numbers are base 10.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101</a:t>
            </a:r>
            <a:r>
              <a:rPr lang="en-US" baseline="-25000" dirty="0"/>
              <a:t>10</a:t>
            </a:r>
            <a:r>
              <a:rPr lang="en-US" dirty="0"/>
              <a:t> is (1 * 10</a:t>
            </a:r>
            <a:r>
              <a:rPr lang="en-US" baseline="30000" dirty="0"/>
              <a:t>2</a:t>
            </a:r>
            <a:r>
              <a:rPr lang="en-US" dirty="0"/>
              <a:t>) + (0 * 10</a:t>
            </a:r>
            <a:r>
              <a:rPr lang="en-US" baseline="30000" dirty="0"/>
              <a:t>1</a:t>
            </a:r>
            <a:r>
              <a:rPr lang="en-US" dirty="0"/>
              <a:t>) + (1 * 1</a:t>
            </a:r>
            <a:r>
              <a:rPr lang="en-US" baseline="30000" dirty="0"/>
              <a:t>0</a:t>
            </a:r>
            <a:r>
              <a:rPr lang="en-US" dirty="0"/>
              <a:t>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                100     +      0       +      1        =  101</a:t>
            </a:r>
            <a:r>
              <a:rPr lang="en-US" baseline="-25000" dirty="0"/>
              <a:t>10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Computers use binary numbers because everything boils down to “switches” in the hardware.  </a:t>
            </a:r>
          </a:p>
          <a:p>
            <a:pPr>
              <a:spcBef>
                <a:spcPts val="0"/>
              </a:spcBef>
            </a:pPr>
            <a:r>
              <a:rPr lang="en-US" dirty="0"/>
              <a:t>The switches are either off (0) or on (1).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Binary numbers are base 2.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101</a:t>
            </a:r>
            <a:r>
              <a:rPr lang="en-US" baseline="-25000" dirty="0"/>
              <a:t>2</a:t>
            </a:r>
            <a:r>
              <a:rPr lang="en-US" dirty="0"/>
              <a:t> is (1 * 2</a:t>
            </a:r>
            <a:r>
              <a:rPr lang="en-US" baseline="30000" dirty="0"/>
              <a:t>2</a:t>
            </a:r>
            <a:r>
              <a:rPr lang="en-US" dirty="0"/>
              <a:t>) + (0 * 2</a:t>
            </a:r>
            <a:r>
              <a:rPr lang="en-US" baseline="30000" dirty="0"/>
              <a:t>1</a:t>
            </a:r>
            <a:r>
              <a:rPr lang="en-US" dirty="0"/>
              <a:t>) + (1 * 2</a:t>
            </a:r>
            <a:r>
              <a:rPr lang="en-US" baseline="30000" dirty="0"/>
              <a:t>0</a:t>
            </a:r>
            <a:r>
              <a:rPr lang="en-US" dirty="0"/>
              <a:t>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               4     +      0       +    1        =   5</a:t>
            </a:r>
            <a:r>
              <a:rPr lang="en-US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9530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73266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373129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50671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46608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50671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292928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021831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50671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292928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93479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1001000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407698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50671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292928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93479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1001000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576660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11010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26290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Decimal and Binary Numbers             -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08414"/>
            <a:ext cx="3543299" cy="42127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11101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1011011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110111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26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= ________</a:t>
            </a:r>
            <a:r>
              <a:rPr lang="en-US" sz="2000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0841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50671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292928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934794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1001000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576660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11010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5349546"/>
            <a:ext cx="21063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794067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Octal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812471"/>
            <a:ext cx="7756070" cy="44087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Octal is base 8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are 8 number choices for any given digit:    0 </a:t>
            </a:r>
            <a:r>
              <a:rPr lang="mr-IN" dirty="0"/>
              <a:t>–</a:t>
            </a:r>
            <a:r>
              <a:rPr lang="en-US" dirty="0"/>
              <a:t> 7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digit in an octal number is 8 raised to a power: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__  __  __  __  __  __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8</a:t>
            </a:r>
            <a:r>
              <a:rPr lang="en-US" baseline="30000" dirty="0"/>
              <a:t>5</a:t>
            </a:r>
            <a:r>
              <a:rPr lang="en-US" dirty="0"/>
              <a:t>  8</a:t>
            </a:r>
            <a:r>
              <a:rPr lang="en-US" baseline="30000" dirty="0"/>
              <a:t>4</a:t>
            </a:r>
            <a:r>
              <a:rPr lang="en-US" dirty="0"/>
              <a:t>   8</a:t>
            </a:r>
            <a:r>
              <a:rPr lang="en-US" baseline="30000" dirty="0"/>
              <a:t>3</a:t>
            </a:r>
            <a:r>
              <a:rPr lang="en-US" dirty="0"/>
              <a:t>   8</a:t>
            </a:r>
            <a:r>
              <a:rPr lang="en-US" baseline="30000" dirty="0"/>
              <a:t>2</a:t>
            </a:r>
            <a:r>
              <a:rPr lang="en-US" dirty="0"/>
              <a:t>  8</a:t>
            </a:r>
            <a:r>
              <a:rPr lang="en-US" baseline="30000" dirty="0"/>
              <a:t>1</a:t>
            </a:r>
            <a:r>
              <a:rPr lang="en-US" dirty="0"/>
              <a:t>   8</a:t>
            </a:r>
            <a:r>
              <a:rPr lang="en-US" baseline="30000" dirty="0"/>
              <a:t>0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30000" dirty="0"/>
          </a:p>
          <a:p>
            <a:pPr marL="274320" lvl="1" indent="0">
              <a:spcBef>
                <a:spcPts val="0"/>
              </a:spcBef>
              <a:buNone/>
            </a:pPr>
            <a:endParaRPr lang="en-US" baseline="30000" dirty="0"/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2146</a:t>
            </a:r>
            <a:r>
              <a:rPr lang="en-US" baseline="-25000" dirty="0">
                <a:latin typeface="+mj-lt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 = (2 * 8</a:t>
            </a:r>
            <a:r>
              <a:rPr lang="en-US" baseline="30000" dirty="0">
                <a:latin typeface="+mj-lt"/>
                <a:ea typeface="Courier New" charset="0"/>
                <a:cs typeface="Courier New" charset="0"/>
              </a:rPr>
              <a:t>3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) + (1 * 8</a:t>
            </a:r>
            <a:r>
              <a:rPr lang="en-US" baseline="30000" dirty="0">
                <a:latin typeface="+mj-lt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) + (4 * 8</a:t>
            </a:r>
            <a:r>
              <a:rPr lang="en-US" baseline="30000" dirty="0">
                <a:latin typeface="+mj-lt"/>
                <a:ea typeface="Courier New" charset="0"/>
                <a:cs typeface="Courier New" charset="0"/>
              </a:rPr>
              <a:t>1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) + (6 * 8</a:t>
            </a:r>
            <a:r>
              <a:rPr lang="en-US" baseline="30000" dirty="0">
                <a:latin typeface="+mj-lt"/>
                <a:ea typeface="Courier New" charset="0"/>
                <a:cs typeface="Courier New" charset="0"/>
              </a:rPr>
              <a:t>0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+mj-lt"/>
                <a:ea typeface="Courier New" charset="0"/>
                <a:cs typeface="Courier New" charset="0"/>
              </a:rPr>
              <a:t>            =  1024    +     64    +     32      +    6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+mj-lt"/>
                <a:ea typeface="Courier New" charset="0"/>
                <a:cs typeface="Courier New" charset="0"/>
              </a:rPr>
              <a:t>            =  1126</a:t>
            </a:r>
            <a:r>
              <a:rPr lang="en-US" baseline="-25000" dirty="0">
                <a:latin typeface="+mj-lt"/>
                <a:ea typeface="Courier New" charset="0"/>
                <a:cs typeface="Courier New" charset="0"/>
              </a:rPr>
              <a:t>10</a:t>
            </a:r>
            <a:r>
              <a:rPr lang="en-US" dirty="0">
                <a:latin typeface="+mj-lt"/>
                <a:ea typeface="Courier New" charset="0"/>
                <a:cs typeface="Courier New" charset="0"/>
              </a:rPr>
              <a:t>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31521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5015"/>
          </a:xfrm>
        </p:spPr>
        <p:txBody>
          <a:bodyPr>
            <a:normAutofit/>
          </a:bodyPr>
          <a:lstStyle/>
          <a:p>
            <a:r>
              <a:rPr lang="en-US" dirty="0"/>
              <a:t>Octal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812471"/>
            <a:ext cx="7756070" cy="44087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Converting between octal &amp; binary 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 go from binary to octal, group the binary numbers into groups of three starting from the right, and then the value of each triplet is the octal digit: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1  6  0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So,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5160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lvl="1">
              <a:spcBef>
                <a:spcPts val="0"/>
              </a:spcBef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latin typeface="+mj-lt"/>
                <a:ea typeface="Courier New" charset="0"/>
                <a:cs typeface="Courier New" charset="0"/>
              </a:rPr>
              <a:t>To go from octal to binary, the reverse is done: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+mj-lt"/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2647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 010110100111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800" dirty="0">
                <a:latin typeface="+mj-lt"/>
                <a:ea typeface="Courier New" charset="0"/>
                <a:cs typeface="Courier New" charset="0"/>
              </a:rPr>
              <a:t>                      </a:t>
            </a:r>
            <a:endParaRPr 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   2  6  4  7</a:t>
            </a:r>
            <a:endParaRPr lang="en-US" dirty="0">
              <a:latin typeface="+mj-lt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10" name="Right Bracket 9"/>
          <p:cNvSpPr/>
          <p:nvPr/>
        </p:nvSpPr>
        <p:spPr>
          <a:xfrm rot="16200000" flipH="1">
            <a:off x="1261681" y="3285600"/>
            <a:ext cx="146304" cy="359231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 rot="16200000" flipH="1">
            <a:off x="2673639" y="3285597"/>
            <a:ext cx="146304" cy="359236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ket 11"/>
          <p:cNvSpPr/>
          <p:nvPr/>
        </p:nvSpPr>
        <p:spPr>
          <a:xfrm rot="16200000" flipH="1">
            <a:off x="1729334" y="3291480"/>
            <a:ext cx="146304" cy="347472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ket 12"/>
          <p:cNvSpPr/>
          <p:nvPr/>
        </p:nvSpPr>
        <p:spPr>
          <a:xfrm rot="16200000" flipH="1">
            <a:off x="2247531" y="3291480"/>
            <a:ext cx="146304" cy="347472"/>
          </a:xfrm>
          <a:prstGeom prst="rightBracke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ket 13"/>
          <p:cNvSpPr/>
          <p:nvPr/>
        </p:nvSpPr>
        <p:spPr>
          <a:xfrm rot="16200000" flipH="1">
            <a:off x="2494021" y="5093164"/>
            <a:ext cx="146304" cy="359231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/>
          <p:cNvSpPr/>
          <p:nvPr/>
        </p:nvSpPr>
        <p:spPr>
          <a:xfrm rot="16200000" flipH="1">
            <a:off x="2967554" y="5093165"/>
            <a:ext cx="146304" cy="359231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ket 15"/>
          <p:cNvSpPr/>
          <p:nvPr/>
        </p:nvSpPr>
        <p:spPr>
          <a:xfrm rot="16200000" flipH="1">
            <a:off x="3441087" y="5116608"/>
            <a:ext cx="146304" cy="359231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ket 16"/>
          <p:cNvSpPr/>
          <p:nvPr/>
        </p:nvSpPr>
        <p:spPr>
          <a:xfrm rot="16200000" flipH="1">
            <a:off x="3878909" y="5116609"/>
            <a:ext cx="146304" cy="359231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76" y="533400"/>
            <a:ext cx="8396124" cy="990600"/>
          </a:xfrm>
        </p:spPr>
        <p:txBody>
          <a:bodyPr/>
          <a:lstStyle/>
          <a:p>
            <a:r>
              <a:rPr lang="en-US" dirty="0"/>
              <a:t>Memory … yet another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76" y="1524000"/>
            <a:ext cx="8396124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program runs, the system loads four chunks, known as segments, into memory: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87938"/>
              </p:ext>
            </p:extLst>
          </p:nvPr>
        </p:nvGraphicFramePr>
        <p:xfrm>
          <a:off x="290676" y="2527690"/>
          <a:ext cx="2035629" cy="244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161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rgbClr val="0070C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72692"/>
              </p:ext>
            </p:extLst>
          </p:nvPr>
        </p:nvGraphicFramePr>
        <p:xfrm>
          <a:off x="2455797" y="2550454"/>
          <a:ext cx="2035629" cy="202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576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rgbClr val="0070C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30787"/>
              </p:ext>
            </p:extLst>
          </p:nvPr>
        </p:nvGraphicFramePr>
        <p:xfrm>
          <a:off x="4657950" y="2550454"/>
          <a:ext cx="2035629" cy="2499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369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rgbClr val="0070C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3136" y="5049633"/>
            <a:ext cx="20356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Text segment:</a:t>
            </a:r>
          </a:p>
          <a:p>
            <a:r>
              <a:rPr lang="en-US" sz="1600" dirty="0"/>
              <a:t>Also called code segment; machine instructions of the program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3043" y="5665186"/>
            <a:ext cx="2139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Stack segment:</a:t>
            </a:r>
          </a:p>
          <a:p>
            <a:r>
              <a:rPr lang="en-US" sz="1600" dirty="0"/>
              <a:t>Activation records, automatic local variables; LIFO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7050" y="4618744"/>
            <a:ext cx="20356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segment:</a:t>
            </a:r>
          </a:p>
          <a:p>
            <a:r>
              <a:rPr lang="en-US" sz="1600" dirty="0"/>
              <a:t>Global &amp; static variables, i.e. variables that exist throughout the program execution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2014"/>
              </p:ext>
            </p:extLst>
          </p:nvPr>
        </p:nvGraphicFramePr>
        <p:xfrm>
          <a:off x="6853043" y="2524508"/>
          <a:ext cx="2035629" cy="307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525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rgbClr val="0070C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00001111000011110000111100001111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00000………….000000000000000000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50890" y="5125831"/>
            <a:ext cx="2139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Heap segment:</a:t>
            </a:r>
          </a:p>
          <a:p>
            <a:r>
              <a:rPr lang="en-US" sz="1600" dirty="0"/>
              <a:t>Pool of memory used for dynamically allocated memory</a:t>
            </a:r>
          </a:p>
        </p:txBody>
      </p:sp>
    </p:spTree>
    <p:extLst>
      <p:ext uri="{BB962C8B-B14F-4D97-AF65-F5344CB8AC3E}">
        <p14:creationId xmlns:p14="http://schemas.microsoft.com/office/powerpoint/2010/main" val="1827750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43932"/>
            <a:ext cx="8360834" cy="1475015"/>
          </a:xfrm>
        </p:spPr>
        <p:txBody>
          <a:bodyPr>
            <a:normAutofit/>
          </a:bodyPr>
          <a:lstStyle/>
          <a:p>
            <a:r>
              <a:rPr lang="en-US" dirty="0"/>
              <a:t>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02268"/>
            <a:ext cx="7756070" cy="54186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Hexadecimal is base 16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are 16 choices for any given digit:   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0-9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A (10)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B (11)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C (12)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D (13)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E (14)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F (15)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800" dirty="0"/>
          </a:p>
          <a:p>
            <a:pPr lvl="1">
              <a:spcBef>
                <a:spcPts val="0"/>
              </a:spcBef>
            </a:pPr>
            <a:r>
              <a:rPr lang="en-US" dirty="0"/>
              <a:t>Each digit in an hexadecimal number is 16 raised to a power: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__    __    __    __    __    __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16</a:t>
            </a:r>
            <a:r>
              <a:rPr lang="en-US" baseline="30000" dirty="0"/>
              <a:t>5</a:t>
            </a:r>
            <a:r>
              <a:rPr lang="en-US" dirty="0"/>
              <a:t>  16</a:t>
            </a:r>
            <a:r>
              <a:rPr lang="en-US" baseline="30000" dirty="0"/>
              <a:t>4</a:t>
            </a:r>
            <a:r>
              <a:rPr lang="en-US" dirty="0"/>
              <a:t>   16</a:t>
            </a:r>
            <a:r>
              <a:rPr lang="en-US" baseline="30000" dirty="0"/>
              <a:t>3</a:t>
            </a:r>
            <a:r>
              <a:rPr lang="en-US" dirty="0"/>
              <a:t>   16</a:t>
            </a:r>
            <a:r>
              <a:rPr lang="en-US" baseline="30000" dirty="0"/>
              <a:t>2</a:t>
            </a:r>
            <a:r>
              <a:rPr lang="en-US" dirty="0"/>
              <a:t>  16</a:t>
            </a:r>
            <a:r>
              <a:rPr lang="en-US" baseline="30000" dirty="0"/>
              <a:t>1</a:t>
            </a:r>
            <a:r>
              <a:rPr lang="en-US" dirty="0"/>
              <a:t>   16</a:t>
            </a:r>
            <a:r>
              <a:rPr lang="en-US" baseline="30000" dirty="0"/>
              <a:t>0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30000" dirty="0"/>
          </a:p>
          <a:p>
            <a:pPr marL="274320" lvl="1" indent="0">
              <a:spcBef>
                <a:spcPts val="0"/>
              </a:spcBef>
              <a:buNone/>
            </a:pPr>
            <a:endParaRPr lang="en-US" baseline="30000" dirty="0"/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ea typeface="Courier New" charset="0"/>
                <a:cs typeface="Courier New" charset="0"/>
              </a:rPr>
              <a:t>3A1</a:t>
            </a:r>
            <a:r>
              <a:rPr lang="en-US" baseline="-25000" dirty="0">
                <a:ea typeface="Courier New" charset="0"/>
                <a:cs typeface="Courier New" charset="0"/>
              </a:rPr>
              <a:t>16</a:t>
            </a:r>
            <a:r>
              <a:rPr lang="en-US" dirty="0">
                <a:ea typeface="Courier New" charset="0"/>
                <a:cs typeface="Courier New" charset="0"/>
              </a:rPr>
              <a:t> = (3 * 16</a:t>
            </a:r>
            <a:r>
              <a:rPr lang="en-US" baseline="30000" dirty="0">
                <a:ea typeface="Courier New" charset="0"/>
                <a:cs typeface="Courier New" charset="0"/>
              </a:rPr>
              <a:t>2</a:t>
            </a:r>
            <a:r>
              <a:rPr lang="en-US" dirty="0">
                <a:ea typeface="Courier New" charset="0"/>
                <a:cs typeface="Courier New" charset="0"/>
              </a:rPr>
              <a:t>) + (10 * 16</a:t>
            </a:r>
            <a:r>
              <a:rPr lang="en-US" baseline="30000" dirty="0">
                <a:ea typeface="Courier New" charset="0"/>
                <a:cs typeface="Courier New" charset="0"/>
              </a:rPr>
              <a:t>1</a:t>
            </a:r>
            <a:r>
              <a:rPr lang="en-US" dirty="0">
                <a:ea typeface="Courier New" charset="0"/>
                <a:cs typeface="Courier New" charset="0"/>
              </a:rPr>
              <a:t>) + (1 * 16</a:t>
            </a:r>
            <a:r>
              <a:rPr lang="en-US" baseline="30000" dirty="0">
                <a:ea typeface="Courier New" charset="0"/>
                <a:cs typeface="Courier New" charset="0"/>
              </a:rPr>
              <a:t>0</a:t>
            </a:r>
            <a:r>
              <a:rPr lang="en-US" dirty="0">
                <a:ea typeface="Courier New" charset="0"/>
                <a:cs typeface="Courier New" charset="0"/>
              </a:rPr>
              <a:t>)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   =   768      +     160      +     1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   =   929</a:t>
            </a:r>
            <a:r>
              <a:rPr lang="en-US" baseline="-25000" dirty="0">
                <a:ea typeface="Courier New" charset="0"/>
                <a:cs typeface="Courier New" charset="0"/>
              </a:rPr>
              <a:t>10</a:t>
            </a:r>
            <a:r>
              <a:rPr lang="en-US" dirty="0">
                <a:ea typeface="Courier New" charset="0"/>
                <a:cs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6807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7" y="347132"/>
            <a:ext cx="8360834" cy="1475015"/>
          </a:xfrm>
        </p:spPr>
        <p:txBody>
          <a:bodyPr>
            <a:normAutofit/>
          </a:bodyPr>
          <a:lstStyle/>
          <a:p>
            <a:r>
              <a:rPr lang="en-US" dirty="0"/>
              <a:t>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456266"/>
            <a:ext cx="7756070" cy="51646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Converting between hexadecimal &amp; binary 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 go from binary to hexadecimal, group the binary numbers into groups of four starting from the right, and then the value of each quadruplet is the hexadecimal digit: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0111110101011011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   5   B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  So,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0111110101011011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7D5B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lvl="1">
              <a:spcBef>
                <a:spcPts val="0"/>
              </a:spcBef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a typeface="Courier New" charset="0"/>
                <a:cs typeface="Courier New" charset="0"/>
              </a:rPr>
              <a:t>To go from hexadecimal to binary, the reverse is done: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B2F9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= 1011001011111001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800" dirty="0">
                <a:ea typeface="Courier New" charset="0"/>
                <a:cs typeface="Courier New" charset="0"/>
              </a:rPr>
              <a:t>                      </a:t>
            </a:r>
            <a:endParaRPr 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     B   2   F   9</a:t>
            </a:r>
            <a:endParaRPr lang="en-US" dirty="0"/>
          </a:p>
        </p:txBody>
      </p:sp>
      <p:sp>
        <p:nvSpPr>
          <p:cNvPr id="4" name="Right Bracket 3"/>
          <p:cNvSpPr/>
          <p:nvPr/>
        </p:nvSpPr>
        <p:spPr>
          <a:xfrm rot="16200000" flipH="1">
            <a:off x="3209229" y="2889329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 rot="16200000" flipH="1">
            <a:off x="2607097" y="2889328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16200000" flipH="1">
            <a:off x="2004965" y="2889329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16200000" flipH="1">
            <a:off x="1354701" y="2872773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 rot="16200000" flipH="1">
            <a:off x="2658138" y="4676793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 rot="16200000" flipH="1">
            <a:off x="3275231" y="4676793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 rot="16200000" flipH="1">
            <a:off x="3899040" y="4676794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 rot="16200000" flipH="1">
            <a:off x="4516133" y="4676794"/>
            <a:ext cx="134704" cy="519029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533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7493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075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7493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3067" y="1600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5160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8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095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7493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3067" y="1600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5160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8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3067" y="2379133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A70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3124275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7493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3067" y="1600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5160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8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3067" y="2379133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A70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0534" y="3378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45471147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59293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74933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101001110000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100101100111001001100111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3067" y="1600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5160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3067" y="2379133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A70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0534" y="3378199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45471147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0534" y="4170865"/>
            <a:ext cx="1456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967267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6769188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7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553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666" y="2396066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10110011100011000110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6827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closer look at the stack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program runs, an activation record for the main method is placed on the stack. You can think about it like this: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60357" y="4394200"/>
            <a:ext cx="105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7257" y="3693886"/>
            <a:ext cx="2895600" cy="1769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d: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e: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f: -3.4</a:t>
            </a:r>
          </a:p>
          <a:p>
            <a:r>
              <a:rPr lang="en-US" dirty="0"/>
              <a:t>a: b</a:t>
            </a:r>
          </a:p>
          <a:p>
            <a:r>
              <a:rPr lang="en-US" dirty="0"/>
              <a:t>y: 7</a:t>
            </a:r>
          </a:p>
          <a:p>
            <a:r>
              <a:rPr lang="en-US" dirty="0"/>
              <a:t>x: 4</a:t>
            </a:r>
          </a:p>
        </p:txBody>
      </p:sp>
    </p:spTree>
    <p:extLst>
      <p:ext uri="{BB962C8B-B14F-4D97-AF65-F5344CB8AC3E}">
        <p14:creationId xmlns:p14="http://schemas.microsoft.com/office/powerpoint/2010/main" val="2032404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666" y="2396066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10110011100011000110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8666" y="3104064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111010110011010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450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666" y="2396066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10110011100011000110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8666" y="3104064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111010110011010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0799" y="4082534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74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217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666" y="2396066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10110011100011000110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8666" y="3104064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111010110011010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0799" y="4082534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74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0798" y="4910435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274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105650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09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2AF3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B38C6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72632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112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_________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8666" y="1600199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0010101011110011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666" y="2396066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10110011100011000110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8666" y="3104064"/>
            <a:ext cx="3115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111010110011010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2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0799" y="4082534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Courier New" charset="0"/>
                <a:ea typeface="Courier New" charset="0"/>
                <a:cs typeface="Courier New" charset="0"/>
              </a:rPr>
              <a:t>74</a:t>
            </a:r>
            <a:r>
              <a:rPr lang="en-US" baseline="-25000">
                <a:latin typeface="Courier New" charset="0"/>
                <a:ea typeface="Courier New" charset="0"/>
                <a:cs typeface="Courier New" charset="0"/>
              </a:rPr>
              <a:t>10</a:t>
            </a:r>
            <a:endParaRPr lang="en-US" baseline="-25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0798" y="4910435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274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1264" y="5875635"/>
            <a:ext cx="12700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10995</a:t>
            </a:r>
            <a:r>
              <a:rPr lang="en-US" baseline="-25000" dirty="0">
                <a:latin typeface="Courier New" charset="0"/>
                <a:ea typeface="Courier New" charset="0"/>
                <a:cs typeface="Courier New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3654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closer look at the stack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Then, when another function is called from main, it is placed on top of the stack.  Only the function on top of the stack is actively executing.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1457" y="5094514"/>
            <a:ext cx="105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58143" y="3050597"/>
            <a:ext cx="2895600" cy="892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“X is %d and y is %d\n”</a:t>
            </a:r>
          </a:p>
          <a:p>
            <a:r>
              <a:rPr lang="en-US" dirty="0"/>
              <a:t>[4, 7]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5214" y="3312245"/>
            <a:ext cx="105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8143" y="4038600"/>
            <a:ext cx="2895600" cy="1769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d: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e: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f: -3.4</a:t>
            </a:r>
          </a:p>
          <a:p>
            <a:r>
              <a:rPr lang="en-US" dirty="0"/>
              <a:t>a: b</a:t>
            </a:r>
          </a:p>
          <a:p>
            <a:r>
              <a:rPr lang="en-US" dirty="0"/>
              <a:t>y: 7</a:t>
            </a:r>
          </a:p>
          <a:p>
            <a:r>
              <a:rPr lang="en-US" dirty="0"/>
              <a:t>x: 4</a:t>
            </a:r>
          </a:p>
        </p:txBody>
      </p:sp>
    </p:spTree>
    <p:extLst>
      <p:ext uri="{BB962C8B-B14F-4D97-AF65-F5344CB8AC3E}">
        <p14:creationId xmlns:p14="http://schemas.microsoft.com/office/powerpoint/2010/main" val="214257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closer look at the stack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completes, the associated activation record is popped off the stack and we are back to executing in main.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1457" y="5094514"/>
            <a:ext cx="105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8143" y="4038600"/>
            <a:ext cx="2895600" cy="1769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d: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e: </a:t>
            </a:r>
            <a:r>
              <a:rPr lang="en-US" dirty="0">
                <a:ea typeface="Courier New" charset="0"/>
                <a:cs typeface="Courier New" charset="0"/>
              </a:rPr>
              <a:t>54.123456789;</a:t>
            </a:r>
            <a:endParaRPr lang="en-US" dirty="0"/>
          </a:p>
          <a:p>
            <a:r>
              <a:rPr lang="en-US" dirty="0"/>
              <a:t>f: -3.4</a:t>
            </a:r>
          </a:p>
          <a:p>
            <a:r>
              <a:rPr lang="en-US" dirty="0"/>
              <a:t>a: b</a:t>
            </a:r>
          </a:p>
          <a:p>
            <a:r>
              <a:rPr lang="en-US" dirty="0"/>
              <a:t>y: 7</a:t>
            </a:r>
          </a:p>
          <a:p>
            <a:r>
              <a:rPr lang="en-US" dirty="0"/>
              <a:t>x: 4</a:t>
            </a:r>
          </a:p>
        </p:txBody>
      </p:sp>
    </p:spTree>
    <p:extLst>
      <p:ext uri="{BB962C8B-B14F-4D97-AF65-F5344CB8AC3E}">
        <p14:creationId xmlns:p14="http://schemas.microsoft.com/office/powerpoint/2010/main" val="214947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27500"/>
          </a:xfrm>
        </p:spPr>
        <p:txBody>
          <a:bodyPr>
            <a:normAutofit/>
          </a:bodyPr>
          <a:lstStyle/>
          <a:p>
            <a:r>
              <a:rPr lang="en-US" dirty="0"/>
              <a:t>Can vary with machine architecture.  You can use the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dirty="0"/>
              <a:t> operator to find out.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#include &lt;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main(void) {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i;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char c;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double d;</a:t>
            </a:r>
          </a:p>
          <a:p>
            <a:pPr marL="0" indent="0">
              <a:buNone/>
            </a:pP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("%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\n", 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(c),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(d),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(float));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are the different data types?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8457" y="2969986"/>
            <a:ext cx="4158343" cy="92333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we use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lu</a:t>
            </a:r>
            <a:r>
              <a:rPr lang="en-US" dirty="0"/>
              <a:t> in the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statement because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dirty="0"/>
              <a:t> returns a long unsigned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57900"/>
            <a:ext cx="3124200" cy="40011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4 1 8 4</a:t>
            </a:r>
          </a:p>
        </p:txBody>
      </p:sp>
    </p:spTree>
    <p:extLst>
      <p:ext uri="{BB962C8B-B14F-4D97-AF65-F5344CB8AC3E}">
        <p14:creationId xmlns:p14="http://schemas.microsoft.com/office/powerpoint/2010/main" val="799598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7266</TotalTime>
  <Words>5094</Words>
  <Application>Microsoft Macintosh PowerPoint</Application>
  <PresentationFormat>On-screen Show (4:3)</PresentationFormat>
  <Paragraphs>1296</Paragraphs>
  <Slides>63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Courier New</vt:lpstr>
      <vt:lpstr>Clarity</vt:lpstr>
      <vt:lpstr>Programming Basics</vt:lpstr>
      <vt:lpstr>Basic types</vt:lpstr>
      <vt:lpstr>Memory …</vt:lpstr>
      <vt:lpstr>Memory …</vt:lpstr>
      <vt:lpstr>Memory … yet another view</vt:lpstr>
      <vt:lpstr>A closer look at the stack segment</vt:lpstr>
      <vt:lpstr>A closer look at the stack segment</vt:lpstr>
      <vt:lpstr>A closer look at the stack segment</vt:lpstr>
      <vt:lpstr>How big are the different data types?</vt:lpstr>
      <vt:lpstr>How big are the different data types?</vt:lpstr>
      <vt:lpstr>_Bool data type</vt:lpstr>
      <vt:lpstr>How are ints stored?</vt:lpstr>
      <vt:lpstr>How are floats stored?</vt:lpstr>
      <vt:lpstr>Arithmetic operations</vt:lpstr>
      <vt:lpstr>More arithmetic operations</vt:lpstr>
      <vt:lpstr>More with ++, --, += and -=</vt:lpstr>
      <vt:lpstr>Arithmetic Operations &amp; Precedence</vt:lpstr>
      <vt:lpstr>Arithmetic Operations &amp; Precedence</vt:lpstr>
      <vt:lpstr>Arithmetic Operations &amp; Precedence</vt:lpstr>
      <vt:lpstr>Arithmetic Operations &amp; Precedence</vt:lpstr>
      <vt:lpstr>Arithmetic Operations &amp; Precedence</vt:lpstr>
      <vt:lpstr>Integer Division and Casting</vt:lpstr>
      <vt:lpstr>Integer Division and Casting</vt:lpstr>
      <vt:lpstr>Integer Division and Casting</vt:lpstr>
      <vt:lpstr>Integer Division and Casting</vt:lpstr>
      <vt:lpstr>Integer Division and Casting</vt:lpstr>
      <vt:lpstr>Integer Division and Casting</vt:lpstr>
      <vt:lpstr>Integer Division and Casting</vt:lpstr>
      <vt:lpstr>Increment and Decrement</vt:lpstr>
      <vt:lpstr>Increment and Decrement</vt:lpstr>
      <vt:lpstr>Increment and Decrement</vt:lpstr>
      <vt:lpstr>stdin, stdout, &amp; stderr</vt:lpstr>
      <vt:lpstr>printf()</vt:lpstr>
      <vt:lpstr>fprintf()</vt:lpstr>
      <vt:lpstr>scanf()</vt:lpstr>
      <vt:lpstr>scanf()</vt:lpstr>
      <vt:lpstr>fscanf()</vt:lpstr>
      <vt:lpstr>stderr</vt:lpstr>
      <vt:lpstr>Numbering systems</vt:lpstr>
      <vt:lpstr>Decimal and Binary Numbers</vt:lpstr>
      <vt:lpstr>Decimal and Binary Numbers             - - Practice</vt:lpstr>
      <vt:lpstr>Decimal and Binary Numbers             - - Practice</vt:lpstr>
      <vt:lpstr>Decimal and Binary Numbers             - - Practice</vt:lpstr>
      <vt:lpstr>Decimal and Binary Numbers             - - Practice</vt:lpstr>
      <vt:lpstr>Decimal and Binary Numbers             - - Practice</vt:lpstr>
      <vt:lpstr>Decimal and Binary Numbers             - - Practice</vt:lpstr>
      <vt:lpstr>Decimal and Binary Numbers             - - Practice</vt:lpstr>
      <vt:lpstr>Octal</vt:lpstr>
      <vt:lpstr>Octal</vt:lpstr>
      <vt:lpstr>Hexadecimal</vt:lpstr>
      <vt:lpstr>Hexadecimal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1010</dc:title>
  <dc:creator>Eileen Kraemer</dc:creator>
  <cp:lastModifiedBy>Andrew Duchowski</cp:lastModifiedBy>
  <cp:revision>103</cp:revision>
  <cp:lastPrinted>2017-01-24T12:59:38Z</cp:lastPrinted>
  <dcterms:created xsi:type="dcterms:W3CDTF">2016-08-15T21:57:07Z</dcterms:created>
  <dcterms:modified xsi:type="dcterms:W3CDTF">2020-08-16T12:49:12Z</dcterms:modified>
</cp:coreProperties>
</file>